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4"/>
  </p:notesMasterIdLst>
  <p:handoutMasterIdLst>
    <p:handoutMasterId r:id="rId15"/>
  </p:handoutMasterIdLst>
  <p:sldIdLst>
    <p:sldId id="4150" r:id="rId2"/>
    <p:sldId id="4218" r:id="rId3"/>
    <p:sldId id="4221" r:id="rId4"/>
    <p:sldId id="4220" r:id="rId5"/>
    <p:sldId id="4237" r:id="rId6"/>
    <p:sldId id="4207" r:id="rId7"/>
    <p:sldId id="4238" r:id="rId8"/>
    <p:sldId id="4244" r:id="rId9"/>
    <p:sldId id="4245" r:id="rId10"/>
    <p:sldId id="4246" r:id="rId11"/>
    <p:sldId id="4247" r:id="rId12"/>
    <p:sldId id="4213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424"/>
    <a:srgbClr val="373737"/>
    <a:srgbClr val="1E8036"/>
    <a:srgbClr val="626162"/>
    <a:srgbClr val="445469"/>
    <a:srgbClr val="000000"/>
    <a:srgbClr val="EFF1F8"/>
    <a:srgbClr val="144F27"/>
    <a:srgbClr val="F2F2F2"/>
    <a:srgbClr val="5A5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 autoAdjust="0"/>
    <p:restoredTop sz="94364" autoAdjust="0"/>
  </p:normalViewPr>
  <p:slideViewPr>
    <p:cSldViewPr snapToGrid="0" snapToObjects="1">
      <p:cViewPr>
        <p:scale>
          <a:sx n="25" d="100"/>
          <a:sy n="25" d="100"/>
        </p:scale>
        <p:origin x="1734" y="396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D2C3C98E-6440-4C1C-AA75-5CC93A72E27B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43427CED-06C5-42FA-B055-572F4006E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8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5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5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7198646"/>
            <a:ext cx="24377648" cy="6517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7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475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EBAD55-B49B-904B-9BA8-95FDB0B5E2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74678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2925E6C-C26C-CF4A-821E-FF5B40AC3A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834597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3EA8A16-F0B3-D941-B483-3A546DDFC9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94519" y="5120275"/>
            <a:ext cx="4433515" cy="3563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52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26789" y="1676399"/>
            <a:ext cx="7311466" cy="1048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6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2935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EAD8E7ED-BD43-F34F-9001-D3B8A95DAF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22935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D75E751-3986-1E43-90B4-2DF5428602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36764" y="5144389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2AAD0EA5-732D-3E4C-8F7A-496164CE1E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636764" y="9180526"/>
            <a:ext cx="2136636" cy="21393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3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8390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22420B7C-1EB1-8A44-A77E-8F1597F6F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90399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5F43CB3-5B27-F247-BEE0-5BC5A09687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6425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B7C4055-96CC-BF48-9AFD-AE786263B6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865332" y="6760872"/>
            <a:ext cx="1943928" cy="19464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9985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6B46CCA-4D90-3E49-AF2E-9E15AED940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35141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F360CB3-1BB0-124D-8A62-0D01BF8405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270440" y="5067017"/>
            <a:ext cx="2907358" cy="291111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6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8311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B858120-19F2-F74B-88EF-6A769816D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5474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5577A76-FE01-2342-88E0-6737174F01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6571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444A9F6-8A59-724D-9E65-5D153AF4C9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71320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A1AA648-44E6-7F46-9CC5-C97C7EB4C2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605518" y="6693105"/>
            <a:ext cx="2489760" cy="2492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70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3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7E465E88-AC9E-7649-A9D4-DBC95D192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-342899"/>
            <a:ext cx="25121868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181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3977F9D-30CC-864E-A714-C485EF9FD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989896" y="0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8A6CDA0-2BD1-D143-BCCD-EECEBE6296D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89896" y="6969128"/>
            <a:ext cx="13387754" cy="6746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12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1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64958" y="1745045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01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6029077"/>
            <a:ext cx="10812692" cy="60872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2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2188814" cy="8642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14" y="-342899"/>
            <a:ext cx="12560946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43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168141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66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9631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34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60940" y="1745045"/>
            <a:ext cx="8148569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DFE7002-CF14-B440-9BA8-C490799404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92946" y="-342899"/>
            <a:ext cx="12656814" cy="144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32952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67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7200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015373" y="2557144"/>
            <a:ext cx="4826255" cy="8554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9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32067" y="4083595"/>
            <a:ext cx="5541652" cy="554881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95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7425" y="5688083"/>
            <a:ext cx="7136929" cy="95433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36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F7297099-F531-4E4D-AC60-EECFF55D5E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475729"/>
            <a:ext cx="25121868" cy="9583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2349" y="2288167"/>
            <a:ext cx="6910266" cy="9240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69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29215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8EF281-EEA8-F048-A28F-9E789CF287D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412917" y="5815676"/>
            <a:ext cx="7335518" cy="461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40428E3-8F5A-B042-91B8-5A125F16D8A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01285" y="5069325"/>
            <a:ext cx="9261708" cy="5783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1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3C8414A-42B3-CF4E-BFBB-80E2DF446C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72108" y="4637313"/>
            <a:ext cx="25121868" cy="94215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1AE1F43-039F-B846-85F6-76E0BF7411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991165" y="2482477"/>
            <a:ext cx="12919280" cy="8067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973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B727B2E-CA4B-3447-9CD2-6C4BD70EADD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72108" y="-342899"/>
            <a:ext cx="25121868" cy="91733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9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FDFDCDC-D34B-1D41-99F0-D3A30B5AD8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93848" y="3835738"/>
            <a:ext cx="5189954" cy="519665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9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10437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96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7067214" cy="1371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9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23054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745046"/>
            <a:ext cx="13254596" cy="10225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B52F9F6-E404-354F-BC62-11ABFB574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4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52066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  <p:sldLayoutId id="2147483994" r:id="rId18"/>
    <p:sldLayoutId id="2147483995" r:id="rId19"/>
    <p:sldLayoutId id="2147483996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2" r:id="rId26"/>
    <p:sldLayoutId id="2147484003" r:id="rId27"/>
    <p:sldLayoutId id="2147484004" r:id="rId28"/>
    <p:sldLayoutId id="2147484005" r:id="rId29"/>
    <p:sldLayoutId id="2147484006" r:id="rId30"/>
    <p:sldLayoutId id="2147484007" r:id="rId31"/>
    <p:sldLayoutId id="2147484008" r:id="rId32"/>
    <p:sldLayoutId id="2147484009" r:id="rId33"/>
    <p:sldLayoutId id="2147484010" r:id="rId3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40284"/>
            <a:ext cx="24377650" cy="147310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F4844-E709-C142-B289-130F94B46290}"/>
              </a:ext>
            </a:extLst>
          </p:cNvPr>
          <p:cNvSpPr txBox="1"/>
          <p:nvPr/>
        </p:nvSpPr>
        <p:spPr>
          <a:xfrm>
            <a:off x="1047477" y="10634480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alestra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483966"/>
            <a:ext cx="2437765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269704"/>
            <a:ext cx="2437765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13F6E3D-3A94-004D-8674-8785F67C58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149"/>
          <a:stretch>
            <a:fillRect/>
          </a:stretch>
        </p:blipFill>
        <p:spPr>
          <a:xfrm>
            <a:off x="0" y="0"/>
            <a:ext cx="24377650" cy="1367155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B41D6A-5BBA-C545-9BA5-84A8E9BE89E7}"/>
              </a:ext>
            </a:extLst>
          </p:cNvPr>
          <p:cNvSpPr txBox="1"/>
          <p:nvPr/>
        </p:nvSpPr>
        <p:spPr>
          <a:xfrm>
            <a:off x="265471" y="5701155"/>
            <a:ext cx="23198017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sz="7000" dirty="0" smtClean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K3 </a:t>
            </a:r>
            <a:r>
              <a:rPr lang="es-ES" sz="7000" dirty="0" err="1" smtClean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serta</a:t>
            </a:r>
            <a:r>
              <a:rPr lang="es-ES" sz="7000" dirty="0" smtClean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 </a:t>
            </a:r>
            <a:r>
              <a:rPr lang="es-ES" sz="7000" dirty="0" err="1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Bahaya</a:t>
            </a:r>
            <a:r>
              <a:rPr lang="es-ES" sz="7000" dirty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 dan </a:t>
            </a:r>
            <a:r>
              <a:rPr lang="es-ES" sz="7000" dirty="0" err="1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risiko</a:t>
            </a:r>
            <a:r>
              <a:rPr lang="es-ES" sz="7000" dirty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 K3</a:t>
            </a:r>
            <a:endParaRPr lang="en-US" sz="7000" dirty="0">
              <a:solidFill>
                <a:srgbClr val="144F27"/>
              </a:solidFill>
              <a:latin typeface="DM Sans" pitchFamily="2" charset="77"/>
              <a:ea typeface="Lato Black" charset="0"/>
              <a:cs typeface="Lato Black" charset="0"/>
            </a:endParaRPr>
          </a:p>
          <a:p>
            <a:pPr algn="r"/>
            <a:endParaRPr lang="en-US" sz="7000" dirty="0">
              <a:solidFill>
                <a:srgbClr val="144F27"/>
              </a:solidFill>
              <a:latin typeface="DM Sans" pitchFamily="2" charset="77"/>
              <a:ea typeface="Lato Black" charset="0"/>
              <a:cs typeface="Lato Black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421D0E-2383-8546-BA54-F5DB5B941624}"/>
              </a:ext>
            </a:extLst>
          </p:cNvPr>
          <p:cNvSpPr txBox="1"/>
          <p:nvPr/>
        </p:nvSpPr>
        <p:spPr>
          <a:xfrm>
            <a:off x="9997044" y="6855180"/>
            <a:ext cx="133833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144F27"/>
                </a:solidFill>
                <a:latin typeface="Montserrat" pitchFamily="2" charset="77"/>
                <a:ea typeface="Lato Black" charset="0"/>
                <a:cs typeface="Lato Black" charset="0"/>
              </a:rPr>
              <a:t>May, 18</a:t>
            </a:r>
            <a:r>
              <a:rPr lang="en-US" sz="4000" baseline="30000" dirty="0" smtClean="0">
                <a:solidFill>
                  <a:srgbClr val="144F27"/>
                </a:solidFill>
                <a:latin typeface="Montserrat" pitchFamily="2" charset="77"/>
                <a:ea typeface="Lato Black" charset="0"/>
                <a:cs typeface="Lato Black" charset="0"/>
              </a:rPr>
              <a:t>th</a:t>
            </a:r>
            <a:r>
              <a:rPr lang="en-US" sz="4000" dirty="0" smtClean="0">
                <a:solidFill>
                  <a:srgbClr val="144F27"/>
                </a:solidFill>
                <a:latin typeface="Montserrat" pitchFamily="2" charset="77"/>
                <a:ea typeface="Lato Black" charset="0"/>
                <a:cs typeface="Lato Black" charset="0"/>
              </a:rPr>
              <a:t> 2022</a:t>
            </a:r>
            <a:endParaRPr lang="en-US" sz="4000" dirty="0">
              <a:solidFill>
                <a:srgbClr val="144F27"/>
              </a:solidFill>
              <a:latin typeface="Montserrat" pitchFamily="2" charset="77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ARTI WARNA DAN SIMBOL K3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97"/>
          <a:stretch/>
        </p:blipFill>
        <p:spPr>
          <a:xfrm>
            <a:off x="206477" y="687280"/>
            <a:ext cx="10488621" cy="123502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08774" y="1061883"/>
            <a:ext cx="2595716" cy="10618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08774" y="3485535"/>
            <a:ext cx="2595716" cy="10618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08774" y="5909187"/>
            <a:ext cx="2595716" cy="10618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208774" y="8568813"/>
            <a:ext cx="2595716" cy="10618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208774" y="11228439"/>
            <a:ext cx="2595716" cy="10618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318166" y="978006"/>
            <a:ext cx="8744256" cy="117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Tepi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simbol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penanggulangan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kebakaran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318166" y="3347580"/>
            <a:ext cx="87442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Simbol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biru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Arahan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petunjuk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anjuran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318166" y="5733920"/>
            <a:ext cx="87442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Simbol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hijau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Petunjuk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darurat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pertolonga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18166" y="8384202"/>
            <a:ext cx="87442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Simbol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Petunjuk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larangan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318166" y="11034484"/>
            <a:ext cx="874425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Simbol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berwarna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kuning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Petunjuk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peringatan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hati-hati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4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PANITIA PEMBINA KESELAMATAN DAN KESEHATAN KERJA (P2K3)</a:t>
            </a:r>
            <a:endParaRPr lang="en-US" sz="3000" dirty="0"/>
          </a:p>
        </p:txBody>
      </p:sp>
      <p:sp>
        <p:nvSpPr>
          <p:cNvPr id="18" name="Rectangle 17"/>
          <p:cNvSpPr/>
          <p:nvPr/>
        </p:nvSpPr>
        <p:spPr>
          <a:xfrm>
            <a:off x="1078168" y="6880629"/>
            <a:ext cx="7357907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Panitia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Pembina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(P2K3)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pembantu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wadah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kerjasama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pengusaha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kerjasama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saling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pengertian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partisipasi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6444" b="37099"/>
          <a:stretch/>
        </p:blipFill>
        <p:spPr>
          <a:xfrm>
            <a:off x="10024749" y="2438400"/>
            <a:ext cx="13501710" cy="7620000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16" y="1729650"/>
            <a:ext cx="4995613" cy="4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7D49452-3F39-C143-91CC-3F3A021C91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F26D66-B8CD-724D-9887-23A4D2EB0FC1}"/>
              </a:ext>
            </a:extLst>
          </p:cNvPr>
          <p:cNvSpPr/>
          <p:nvPr/>
        </p:nvSpPr>
        <p:spPr>
          <a:xfrm rot="10800000" flipV="1">
            <a:off x="-4" y="0"/>
            <a:ext cx="24377649" cy="8830491"/>
          </a:xfrm>
          <a:prstGeom prst="rect">
            <a:avLst/>
          </a:prstGeom>
          <a:solidFill>
            <a:srgbClr val="1E80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C08F82-63DB-6146-9199-B5AF98AF2B43}"/>
              </a:ext>
            </a:extLst>
          </p:cNvPr>
          <p:cNvGrpSpPr/>
          <p:nvPr/>
        </p:nvGrpSpPr>
        <p:grpSpPr>
          <a:xfrm>
            <a:off x="2122935" y="9744807"/>
            <a:ext cx="6400342" cy="2629758"/>
            <a:chOff x="2819391" y="9744807"/>
            <a:chExt cx="6400342" cy="26297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30B0D8-B026-9340-B15F-20D92A57CBC7}"/>
                </a:ext>
              </a:extLst>
            </p:cNvPr>
            <p:cNvGrpSpPr/>
            <p:nvPr/>
          </p:nvGrpSpPr>
          <p:grpSpPr>
            <a:xfrm>
              <a:off x="2908445" y="11933369"/>
              <a:ext cx="4937390" cy="441196"/>
              <a:chOff x="2034585" y="11791344"/>
              <a:chExt cx="5199625" cy="464629"/>
            </a:xfrm>
            <a:solidFill>
              <a:schemeClr val="tx2"/>
            </a:solidFill>
          </p:grpSpPr>
          <p:sp>
            <p:nvSpPr>
              <p:cNvPr id="10" name="Shape 1646">
                <a:extLst>
                  <a:ext uri="{FF2B5EF4-FFF2-40B4-BE49-F238E27FC236}">
                    <a16:creationId xmlns:a16="http://schemas.microsoft.com/office/drawing/2014/main" id="{E1592039-993C-F643-A139-36628C0907A6}"/>
                  </a:ext>
                </a:extLst>
              </p:cNvPr>
              <p:cNvSpPr/>
              <p:nvPr/>
            </p:nvSpPr>
            <p:spPr>
              <a:xfrm>
                <a:off x="4913833" y="11824202"/>
                <a:ext cx="418746" cy="418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3" y="21600"/>
                    </a:moveTo>
                    <a:lnTo>
                      <a:pt x="4902" y="21600"/>
                    </a:lnTo>
                    <a:lnTo>
                      <a:pt x="4902" y="7024"/>
                    </a:lnTo>
                    <a:lnTo>
                      <a:pt x="273" y="7024"/>
                    </a:lnTo>
                    <a:lnTo>
                      <a:pt x="273" y="21600"/>
                    </a:lnTo>
                    <a:cubicBezTo>
                      <a:pt x="273" y="21600"/>
                      <a:pt x="273" y="21600"/>
                      <a:pt x="273" y="21600"/>
                    </a:cubicBezTo>
                    <a:close/>
                    <a:moveTo>
                      <a:pt x="2621" y="0"/>
                    </a:moveTo>
                    <a:cubicBezTo>
                      <a:pt x="1033" y="0"/>
                      <a:pt x="0" y="1086"/>
                      <a:pt x="0" y="2518"/>
                    </a:cubicBezTo>
                    <a:cubicBezTo>
                      <a:pt x="0" y="3917"/>
                      <a:pt x="1004" y="5039"/>
                      <a:pt x="2558" y="5039"/>
                    </a:cubicBezTo>
                    <a:lnTo>
                      <a:pt x="2589" y="5039"/>
                    </a:lnTo>
                    <a:cubicBezTo>
                      <a:pt x="4203" y="5039"/>
                      <a:pt x="5207" y="3917"/>
                      <a:pt x="5207" y="2518"/>
                    </a:cubicBezTo>
                    <a:cubicBezTo>
                      <a:pt x="5178" y="1086"/>
                      <a:pt x="4203" y="0"/>
                      <a:pt x="2621" y="0"/>
                    </a:cubicBezTo>
                    <a:cubicBezTo>
                      <a:pt x="2621" y="0"/>
                      <a:pt x="2621" y="0"/>
                      <a:pt x="2621" y="0"/>
                    </a:cubicBezTo>
                    <a:close/>
                    <a:moveTo>
                      <a:pt x="21600" y="13242"/>
                    </a:moveTo>
                    <a:lnTo>
                      <a:pt x="21600" y="21600"/>
                    </a:lnTo>
                    <a:lnTo>
                      <a:pt x="16970" y="21600"/>
                    </a:lnTo>
                    <a:lnTo>
                      <a:pt x="16970" y="13803"/>
                    </a:lnTo>
                    <a:cubicBezTo>
                      <a:pt x="16970" y="11844"/>
                      <a:pt x="16299" y="10507"/>
                      <a:pt x="14623" y="10507"/>
                    </a:cubicBezTo>
                    <a:cubicBezTo>
                      <a:pt x="13345" y="10507"/>
                      <a:pt x="12582" y="11408"/>
                      <a:pt x="12250" y="12280"/>
                    </a:cubicBezTo>
                    <a:cubicBezTo>
                      <a:pt x="12127" y="12592"/>
                      <a:pt x="12094" y="13025"/>
                      <a:pt x="12094" y="13462"/>
                    </a:cubicBezTo>
                    <a:lnTo>
                      <a:pt x="12094" y="21600"/>
                    </a:lnTo>
                    <a:lnTo>
                      <a:pt x="7463" y="21600"/>
                    </a:lnTo>
                    <a:cubicBezTo>
                      <a:pt x="7463" y="21600"/>
                      <a:pt x="7525" y="8394"/>
                      <a:pt x="7463" y="7024"/>
                    </a:cubicBezTo>
                    <a:lnTo>
                      <a:pt x="12094" y="7024"/>
                    </a:lnTo>
                    <a:lnTo>
                      <a:pt x="12094" y="9093"/>
                    </a:lnTo>
                    <a:cubicBezTo>
                      <a:pt x="12087" y="9106"/>
                      <a:pt x="12074" y="9123"/>
                      <a:pt x="12066" y="9139"/>
                    </a:cubicBezTo>
                    <a:lnTo>
                      <a:pt x="12094" y="9139"/>
                    </a:lnTo>
                    <a:lnTo>
                      <a:pt x="12094" y="9093"/>
                    </a:lnTo>
                    <a:cubicBezTo>
                      <a:pt x="12710" y="8101"/>
                      <a:pt x="13808" y="6683"/>
                      <a:pt x="16269" y="6683"/>
                    </a:cubicBezTo>
                    <a:cubicBezTo>
                      <a:pt x="19315" y="6683"/>
                      <a:pt x="21600" y="8767"/>
                      <a:pt x="21600" y="13242"/>
                    </a:cubicBezTo>
                    <a:cubicBezTo>
                      <a:pt x="21600" y="13242"/>
                      <a:pt x="21600" y="13242"/>
                      <a:pt x="21600" y="13242"/>
                    </a:cubicBezTo>
                    <a:close/>
                  </a:path>
                </a:pathLst>
              </a:custGeom>
              <a:solidFill>
                <a:srgbClr val="ED24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1" name="Shape 1649">
                <a:extLst>
                  <a:ext uri="{FF2B5EF4-FFF2-40B4-BE49-F238E27FC236}">
                    <a16:creationId xmlns:a16="http://schemas.microsoft.com/office/drawing/2014/main" id="{746C2C66-67C2-4F49-ABD9-F1AE27BCDCCF}"/>
                  </a:ext>
                </a:extLst>
              </p:cNvPr>
              <p:cNvSpPr/>
              <p:nvPr/>
            </p:nvSpPr>
            <p:spPr>
              <a:xfrm>
                <a:off x="2855529" y="11844538"/>
                <a:ext cx="478641" cy="388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59"/>
                    </a:moveTo>
                    <a:cubicBezTo>
                      <a:pt x="20805" y="2994"/>
                      <a:pt x="19949" y="3285"/>
                      <a:pt x="19055" y="3417"/>
                    </a:cubicBezTo>
                    <a:cubicBezTo>
                      <a:pt x="19968" y="2742"/>
                      <a:pt x="20672" y="1676"/>
                      <a:pt x="21003" y="401"/>
                    </a:cubicBezTo>
                    <a:cubicBezTo>
                      <a:pt x="20147" y="1026"/>
                      <a:pt x="19198" y="1478"/>
                      <a:pt x="18187" y="1722"/>
                    </a:cubicBezTo>
                    <a:cubicBezTo>
                      <a:pt x="17379" y="665"/>
                      <a:pt x="16228" y="0"/>
                      <a:pt x="14953" y="0"/>
                    </a:cubicBezTo>
                    <a:cubicBezTo>
                      <a:pt x="12506" y="0"/>
                      <a:pt x="10524" y="2441"/>
                      <a:pt x="10524" y="5454"/>
                    </a:cubicBezTo>
                    <a:cubicBezTo>
                      <a:pt x="10524" y="5881"/>
                      <a:pt x="10561" y="6298"/>
                      <a:pt x="10637" y="6694"/>
                    </a:cubicBezTo>
                    <a:cubicBezTo>
                      <a:pt x="6954" y="6468"/>
                      <a:pt x="3689" y="4296"/>
                      <a:pt x="1504" y="998"/>
                    </a:cubicBezTo>
                    <a:cubicBezTo>
                      <a:pt x="1122" y="1806"/>
                      <a:pt x="903" y="2742"/>
                      <a:pt x="903" y="3739"/>
                    </a:cubicBezTo>
                    <a:cubicBezTo>
                      <a:pt x="903" y="5631"/>
                      <a:pt x="1686" y="7302"/>
                      <a:pt x="2875" y="8279"/>
                    </a:cubicBezTo>
                    <a:cubicBezTo>
                      <a:pt x="2149" y="8248"/>
                      <a:pt x="1466" y="8005"/>
                      <a:pt x="868" y="7599"/>
                    </a:cubicBezTo>
                    <a:cubicBezTo>
                      <a:pt x="868" y="7618"/>
                      <a:pt x="868" y="7641"/>
                      <a:pt x="868" y="7666"/>
                    </a:cubicBezTo>
                    <a:cubicBezTo>
                      <a:pt x="868" y="10307"/>
                      <a:pt x="2395" y="12512"/>
                      <a:pt x="4423" y="13011"/>
                    </a:cubicBezTo>
                    <a:cubicBezTo>
                      <a:pt x="4051" y="13134"/>
                      <a:pt x="3658" y="13201"/>
                      <a:pt x="3255" y="13201"/>
                    </a:cubicBezTo>
                    <a:cubicBezTo>
                      <a:pt x="2970" y="13201"/>
                      <a:pt x="2691" y="13168"/>
                      <a:pt x="2420" y="13106"/>
                    </a:cubicBezTo>
                    <a:cubicBezTo>
                      <a:pt x="2983" y="15270"/>
                      <a:pt x="4621" y="16846"/>
                      <a:pt x="6561" y="16890"/>
                    </a:cubicBezTo>
                    <a:cubicBezTo>
                      <a:pt x="5042" y="18353"/>
                      <a:pt x="3134" y="19225"/>
                      <a:pt x="1056" y="19225"/>
                    </a:cubicBezTo>
                    <a:cubicBezTo>
                      <a:pt x="700" y="19225"/>
                      <a:pt x="347" y="19197"/>
                      <a:pt x="0" y="19149"/>
                    </a:cubicBezTo>
                    <a:cubicBezTo>
                      <a:pt x="1963" y="20695"/>
                      <a:pt x="4290" y="21600"/>
                      <a:pt x="6791" y="21600"/>
                    </a:cubicBezTo>
                    <a:cubicBezTo>
                      <a:pt x="14943" y="21600"/>
                      <a:pt x="19401" y="13291"/>
                      <a:pt x="19401" y="6084"/>
                    </a:cubicBezTo>
                    <a:cubicBezTo>
                      <a:pt x="19401" y="5851"/>
                      <a:pt x="19396" y="5613"/>
                      <a:pt x="19388" y="5380"/>
                    </a:cubicBezTo>
                    <a:cubicBezTo>
                      <a:pt x="20253" y="4614"/>
                      <a:pt x="21005" y="3652"/>
                      <a:pt x="21600" y="2559"/>
                    </a:cubicBezTo>
                    <a:cubicBezTo>
                      <a:pt x="21600" y="2559"/>
                      <a:pt x="21600" y="2559"/>
                      <a:pt x="21600" y="2559"/>
                    </a:cubicBezTo>
                    <a:close/>
                  </a:path>
                </a:pathLst>
              </a:custGeom>
              <a:solidFill>
                <a:srgbClr val="ED24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dirty="0"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2" name="Shape 1658">
                <a:extLst>
                  <a:ext uri="{FF2B5EF4-FFF2-40B4-BE49-F238E27FC236}">
                    <a16:creationId xmlns:a16="http://schemas.microsoft.com/office/drawing/2014/main" id="{7D0D7EE1-92CC-7240-8390-D5C674DCF9C1}"/>
                  </a:ext>
                </a:extLst>
              </p:cNvPr>
              <p:cNvSpPr/>
              <p:nvPr/>
            </p:nvSpPr>
            <p:spPr>
              <a:xfrm>
                <a:off x="3904928" y="11804523"/>
                <a:ext cx="443874" cy="443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95" y="17427"/>
                    </a:moveTo>
                    <a:cubicBezTo>
                      <a:pt x="19495" y="18567"/>
                      <a:pt x="18567" y="19497"/>
                      <a:pt x="17424" y="19497"/>
                    </a:cubicBezTo>
                    <a:lnTo>
                      <a:pt x="4174" y="19497"/>
                    </a:lnTo>
                    <a:cubicBezTo>
                      <a:pt x="3033" y="19497"/>
                      <a:pt x="2104" y="18567"/>
                      <a:pt x="2104" y="17427"/>
                    </a:cubicBezTo>
                    <a:lnTo>
                      <a:pt x="2104" y="8583"/>
                    </a:lnTo>
                    <a:lnTo>
                      <a:pt x="5329" y="8583"/>
                    </a:lnTo>
                    <a:cubicBezTo>
                      <a:pt x="5049" y="9269"/>
                      <a:pt x="4895" y="10017"/>
                      <a:pt x="4895" y="10800"/>
                    </a:cubicBezTo>
                    <a:cubicBezTo>
                      <a:pt x="4895" y="14057"/>
                      <a:pt x="7543" y="16709"/>
                      <a:pt x="10799" y="16709"/>
                    </a:cubicBezTo>
                    <a:cubicBezTo>
                      <a:pt x="14056" y="16709"/>
                      <a:pt x="16705" y="14057"/>
                      <a:pt x="16705" y="10800"/>
                    </a:cubicBezTo>
                    <a:cubicBezTo>
                      <a:pt x="16705" y="10017"/>
                      <a:pt x="16549" y="9269"/>
                      <a:pt x="16269" y="8583"/>
                    </a:cubicBezTo>
                    <a:lnTo>
                      <a:pt x="19495" y="8583"/>
                    </a:lnTo>
                    <a:lnTo>
                      <a:pt x="19495" y="17427"/>
                    </a:lnTo>
                    <a:cubicBezTo>
                      <a:pt x="19495" y="17427"/>
                      <a:pt x="19495" y="17427"/>
                      <a:pt x="19495" y="17427"/>
                    </a:cubicBezTo>
                    <a:close/>
                    <a:moveTo>
                      <a:pt x="7716" y="8583"/>
                    </a:moveTo>
                    <a:cubicBezTo>
                      <a:pt x="8408" y="7627"/>
                      <a:pt x="9531" y="7001"/>
                      <a:pt x="10799" y="7001"/>
                    </a:cubicBezTo>
                    <a:cubicBezTo>
                      <a:pt x="12068" y="7001"/>
                      <a:pt x="13191" y="7627"/>
                      <a:pt x="13882" y="8583"/>
                    </a:cubicBezTo>
                    <a:cubicBezTo>
                      <a:pt x="14331" y="9210"/>
                      <a:pt x="14603" y="9973"/>
                      <a:pt x="14603" y="10800"/>
                    </a:cubicBezTo>
                    <a:cubicBezTo>
                      <a:pt x="14603" y="12897"/>
                      <a:pt x="12896" y="14603"/>
                      <a:pt x="10799" y="14603"/>
                    </a:cubicBezTo>
                    <a:cubicBezTo>
                      <a:pt x="8703" y="14603"/>
                      <a:pt x="6998" y="12897"/>
                      <a:pt x="6998" y="10800"/>
                    </a:cubicBezTo>
                    <a:cubicBezTo>
                      <a:pt x="6998" y="9973"/>
                      <a:pt x="7266" y="9210"/>
                      <a:pt x="7716" y="8583"/>
                    </a:cubicBezTo>
                    <a:cubicBezTo>
                      <a:pt x="7716" y="8583"/>
                      <a:pt x="7716" y="8583"/>
                      <a:pt x="7716" y="8583"/>
                    </a:cubicBezTo>
                    <a:close/>
                    <a:moveTo>
                      <a:pt x="18622" y="2490"/>
                    </a:moveTo>
                    <a:lnTo>
                      <a:pt x="19099" y="2487"/>
                    </a:lnTo>
                    <a:lnTo>
                      <a:pt x="19099" y="2965"/>
                    </a:lnTo>
                    <a:lnTo>
                      <a:pt x="19099" y="6150"/>
                    </a:lnTo>
                    <a:lnTo>
                      <a:pt x="15450" y="6163"/>
                    </a:lnTo>
                    <a:lnTo>
                      <a:pt x="15437" y="2502"/>
                    </a:lnTo>
                    <a:lnTo>
                      <a:pt x="18622" y="2490"/>
                    </a:lnTo>
                    <a:cubicBezTo>
                      <a:pt x="18622" y="2490"/>
                      <a:pt x="18622" y="2490"/>
                      <a:pt x="18622" y="2490"/>
                    </a:cubicBezTo>
                    <a:close/>
                    <a:moveTo>
                      <a:pt x="17424" y="0"/>
                    </a:moveTo>
                    <a:lnTo>
                      <a:pt x="4174" y="0"/>
                    </a:lnTo>
                    <a:cubicBezTo>
                      <a:pt x="1873" y="0"/>
                      <a:pt x="0" y="1873"/>
                      <a:pt x="0" y="4176"/>
                    </a:cubicBezTo>
                    <a:lnTo>
                      <a:pt x="0" y="8583"/>
                    </a:lnTo>
                    <a:lnTo>
                      <a:pt x="0" y="17427"/>
                    </a:lnTo>
                    <a:cubicBezTo>
                      <a:pt x="0" y="19727"/>
                      <a:pt x="1873" y="21600"/>
                      <a:pt x="4174" y="21600"/>
                    </a:cubicBezTo>
                    <a:lnTo>
                      <a:pt x="17424" y="21600"/>
                    </a:lnTo>
                    <a:cubicBezTo>
                      <a:pt x="19727" y="21600"/>
                      <a:pt x="21600" y="19727"/>
                      <a:pt x="21600" y="17427"/>
                    </a:cubicBezTo>
                    <a:lnTo>
                      <a:pt x="21600" y="8583"/>
                    </a:lnTo>
                    <a:lnTo>
                      <a:pt x="21600" y="4176"/>
                    </a:lnTo>
                    <a:cubicBezTo>
                      <a:pt x="21600" y="1873"/>
                      <a:pt x="19727" y="0"/>
                      <a:pt x="17424" y="0"/>
                    </a:cubicBezTo>
                    <a:cubicBezTo>
                      <a:pt x="17424" y="0"/>
                      <a:pt x="17424" y="0"/>
                      <a:pt x="17424" y="0"/>
                    </a:cubicBezTo>
                    <a:close/>
                  </a:path>
                </a:pathLst>
              </a:custGeom>
              <a:solidFill>
                <a:srgbClr val="ED24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dirty="0"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3" name="Shape 1661">
                <a:extLst>
                  <a:ext uri="{FF2B5EF4-FFF2-40B4-BE49-F238E27FC236}">
                    <a16:creationId xmlns:a16="http://schemas.microsoft.com/office/drawing/2014/main" id="{CB29F42F-4B30-E94F-AA9B-18950FE14FF6}"/>
                  </a:ext>
                </a:extLst>
              </p:cNvPr>
              <p:cNvSpPr/>
              <p:nvPr/>
            </p:nvSpPr>
            <p:spPr>
              <a:xfrm>
                <a:off x="5897608" y="11828832"/>
                <a:ext cx="314032" cy="4178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5" extrusionOk="0">
                    <a:moveTo>
                      <a:pt x="11451" y="0"/>
                    </a:moveTo>
                    <a:cubicBezTo>
                      <a:pt x="3838" y="0"/>
                      <a:pt x="0" y="4218"/>
                      <a:pt x="0" y="7733"/>
                    </a:cubicBezTo>
                    <a:cubicBezTo>
                      <a:pt x="0" y="9864"/>
                      <a:pt x="1041" y="11759"/>
                      <a:pt x="3280" y="12463"/>
                    </a:cubicBezTo>
                    <a:cubicBezTo>
                      <a:pt x="3646" y="12579"/>
                      <a:pt x="3975" y="12468"/>
                      <a:pt x="4084" y="12154"/>
                    </a:cubicBezTo>
                    <a:cubicBezTo>
                      <a:pt x="4156" y="11937"/>
                      <a:pt x="4332" y="11389"/>
                      <a:pt x="4412" y="11159"/>
                    </a:cubicBezTo>
                    <a:cubicBezTo>
                      <a:pt x="4518" y="10850"/>
                      <a:pt x="4478" y="10742"/>
                      <a:pt x="4180" y="10470"/>
                    </a:cubicBezTo>
                    <a:cubicBezTo>
                      <a:pt x="3533" y="9882"/>
                      <a:pt x="3122" y="9120"/>
                      <a:pt x="3122" y="8042"/>
                    </a:cubicBezTo>
                    <a:cubicBezTo>
                      <a:pt x="3122" y="4914"/>
                      <a:pt x="6154" y="2111"/>
                      <a:pt x="11012" y="2111"/>
                    </a:cubicBezTo>
                    <a:cubicBezTo>
                      <a:pt x="15316" y="2111"/>
                      <a:pt x="17682" y="4144"/>
                      <a:pt x="17682" y="6858"/>
                    </a:cubicBezTo>
                    <a:cubicBezTo>
                      <a:pt x="17682" y="10427"/>
                      <a:pt x="15637" y="13441"/>
                      <a:pt x="12601" y="13441"/>
                    </a:cubicBezTo>
                    <a:cubicBezTo>
                      <a:pt x="10924" y="13441"/>
                      <a:pt x="9670" y="12371"/>
                      <a:pt x="10071" y="11056"/>
                    </a:cubicBezTo>
                    <a:cubicBezTo>
                      <a:pt x="10551" y="9487"/>
                      <a:pt x="11485" y="7793"/>
                      <a:pt x="11485" y="6663"/>
                    </a:cubicBezTo>
                    <a:cubicBezTo>
                      <a:pt x="11485" y="5648"/>
                      <a:pt x="10780" y="4803"/>
                      <a:pt x="9324" y="4803"/>
                    </a:cubicBezTo>
                    <a:cubicBezTo>
                      <a:pt x="7610" y="4803"/>
                      <a:pt x="6234" y="6172"/>
                      <a:pt x="6234" y="8006"/>
                    </a:cubicBezTo>
                    <a:cubicBezTo>
                      <a:pt x="6234" y="9174"/>
                      <a:pt x="6744" y="9967"/>
                      <a:pt x="6744" y="9967"/>
                    </a:cubicBezTo>
                    <a:cubicBezTo>
                      <a:pt x="6744" y="9967"/>
                      <a:pt x="4991" y="15708"/>
                      <a:pt x="4683" y="16714"/>
                    </a:cubicBezTo>
                    <a:cubicBezTo>
                      <a:pt x="4068" y="18716"/>
                      <a:pt x="4588" y="21172"/>
                      <a:pt x="4638" y="21418"/>
                    </a:cubicBezTo>
                    <a:cubicBezTo>
                      <a:pt x="4662" y="21567"/>
                      <a:pt x="4905" y="21600"/>
                      <a:pt x="5016" y="21492"/>
                    </a:cubicBezTo>
                    <a:cubicBezTo>
                      <a:pt x="5175" y="21333"/>
                      <a:pt x="7216" y="19382"/>
                      <a:pt x="7911" y="17439"/>
                    </a:cubicBezTo>
                    <a:cubicBezTo>
                      <a:pt x="8106" y="16886"/>
                      <a:pt x="9038" y="14035"/>
                      <a:pt x="9038" y="14035"/>
                    </a:cubicBezTo>
                    <a:cubicBezTo>
                      <a:pt x="9595" y="14856"/>
                      <a:pt x="11221" y="15577"/>
                      <a:pt x="12952" y="15577"/>
                    </a:cubicBezTo>
                    <a:cubicBezTo>
                      <a:pt x="18105" y="15577"/>
                      <a:pt x="21600" y="11951"/>
                      <a:pt x="21600" y="7094"/>
                    </a:cubicBezTo>
                    <a:cubicBezTo>
                      <a:pt x="21600" y="3420"/>
                      <a:pt x="17575" y="0"/>
                      <a:pt x="11451" y="0"/>
                    </a:cubicBezTo>
                    <a:cubicBezTo>
                      <a:pt x="11451" y="0"/>
                      <a:pt x="11451" y="0"/>
                      <a:pt x="11451" y="0"/>
                    </a:cubicBezTo>
                    <a:close/>
                  </a:path>
                </a:pathLst>
              </a:custGeom>
              <a:solidFill>
                <a:srgbClr val="ED24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4" name="Shape 1652">
                <a:extLst>
                  <a:ext uri="{FF2B5EF4-FFF2-40B4-BE49-F238E27FC236}">
                    <a16:creationId xmlns:a16="http://schemas.microsoft.com/office/drawing/2014/main" id="{B38D4AA2-AF15-2346-94C4-E4B5A461A617}"/>
                  </a:ext>
                </a:extLst>
              </p:cNvPr>
              <p:cNvSpPr/>
              <p:nvPr/>
            </p:nvSpPr>
            <p:spPr>
              <a:xfrm>
                <a:off x="6776671" y="11859848"/>
                <a:ext cx="457539" cy="343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40" y="16021"/>
                    </a:moveTo>
                    <a:lnTo>
                      <a:pt x="8640" y="4401"/>
                    </a:lnTo>
                    <a:lnTo>
                      <a:pt x="14811" y="10212"/>
                    </a:lnTo>
                    <a:lnTo>
                      <a:pt x="8640" y="16021"/>
                    </a:lnTo>
                    <a:cubicBezTo>
                      <a:pt x="8640" y="16021"/>
                      <a:pt x="8640" y="16021"/>
                      <a:pt x="8640" y="16021"/>
                    </a:cubicBezTo>
                    <a:close/>
                    <a:moveTo>
                      <a:pt x="21600" y="4613"/>
                    </a:moveTo>
                    <a:cubicBezTo>
                      <a:pt x="21600" y="2066"/>
                      <a:pt x="20156" y="0"/>
                      <a:pt x="18372" y="0"/>
                    </a:cubicBezTo>
                    <a:lnTo>
                      <a:pt x="3228" y="0"/>
                    </a:lnTo>
                    <a:cubicBezTo>
                      <a:pt x="1444" y="0"/>
                      <a:pt x="0" y="2066"/>
                      <a:pt x="0" y="4613"/>
                    </a:cubicBezTo>
                    <a:lnTo>
                      <a:pt x="0" y="16986"/>
                    </a:lnTo>
                    <a:cubicBezTo>
                      <a:pt x="0" y="19533"/>
                      <a:pt x="1444" y="21600"/>
                      <a:pt x="3228" y="21600"/>
                    </a:cubicBezTo>
                    <a:lnTo>
                      <a:pt x="18372" y="21600"/>
                    </a:lnTo>
                    <a:cubicBezTo>
                      <a:pt x="20156" y="21600"/>
                      <a:pt x="21600" y="19533"/>
                      <a:pt x="21600" y="16986"/>
                    </a:cubicBezTo>
                    <a:lnTo>
                      <a:pt x="21600" y="4613"/>
                    </a:lnTo>
                    <a:cubicBezTo>
                      <a:pt x="21600" y="4613"/>
                      <a:pt x="21600" y="4613"/>
                      <a:pt x="21600" y="4613"/>
                    </a:cubicBezTo>
                    <a:close/>
                  </a:path>
                </a:pathLst>
              </a:custGeom>
              <a:solidFill>
                <a:srgbClr val="ED242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F4A2AF6-65D9-B746-9545-6F61D99B7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4585" y="11791344"/>
                <a:ext cx="250185" cy="464629"/>
              </a:xfrm>
              <a:custGeom>
                <a:avLst/>
                <a:gdLst>
                  <a:gd name="T0" fmla="*/ 248 w 249"/>
                  <a:gd name="T1" fmla="*/ 80 h 453"/>
                  <a:gd name="T2" fmla="*/ 248 w 249"/>
                  <a:gd name="T3" fmla="*/ 80 h 453"/>
                  <a:gd name="T4" fmla="*/ 177 w 249"/>
                  <a:gd name="T5" fmla="*/ 80 h 453"/>
                  <a:gd name="T6" fmla="*/ 160 w 249"/>
                  <a:gd name="T7" fmla="*/ 107 h 453"/>
                  <a:gd name="T8" fmla="*/ 160 w 249"/>
                  <a:gd name="T9" fmla="*/ 160 h 453"/>
                  <a:gd name="T10" fmla="*/ 248 w 249"/>
                  <a:gd name="T11" fmla="*/ 160 h 453"/>
                  <a:gd name="T12" fmla="*/ 248 w 249"/>
                  <a:gd name="T13" fmla="*/ 231 h 453"/>
                  <a:gd name="T14" fmla="*/ 160 w 249"/>
                  <a:gd name="T15" fmla="*/ 231 h 453"/>
                  <a:gd name="T16" fmla="*/ 160 w 249"/>
                  <a:gd name="T17" fmla="*/ 452 h 453"/>
                  <a:gd name="T18" fmla="*/ 79 w 249"/>
                  <a:gd name="T19" fmla="*/ 452 h 453"/>
                  <a:gd name="T20" fmla="*/ 79 w 249"/>
                  <a:gd name="T21" fmla="*/ 231 h 453"/>
                  <a:gd name="T22" fmla="*/ 0 w 249"/>
                  <a:gd name="T23" fmla="*/ 231 h 453"/>
                  <a:gd name="T24" fmla="*/ 0 w 249"/>
                  <a:gd name="T25" fmla="*/ 160 h 453"/>
                  <a:gd name="T26" fmla="*/ 79 w 249"/>
                  <a:gd name="T27" fmla="*/ 160 h 453"/>
                  <a:gd name="T28" fmla="*/ 79 w 249"/>
                  <a:gd name="T29" fmla="*/ 116 h 453"/>
                  <a:gd name="T30" fmla="*/ 177 w 249"/>
                  <a:gd name="T31" fmla="*/ 0 h 453"/>
                  <a:gd name="T32" fmla="*/ 248 w 249"/>
                  <a:gd name="T33" fmla="*/ 0 h 453"/>
                  <a:gd name="T34" fmla="*/ 248 w 249"/>
                  <a:gd name="T35" fmla="*/ 8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9" h="453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rgbClr val="ED242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1200" dirty="0">
                  <a:solidFill>
                    <a:schemeClr val="tx2"/>
                  </a:solidFill>
                  <a:latin typeface="Montserrat" pitchFamily="2" charset="7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C48A4F-F0A0-FC4D-AB29-0341A9673094}"/>
                </a:ext>
              </a:extLst>
            </p:cNvPr>
            <p:cNvSpPr txBox="1"/>
            <p:nvPr/>
          </p:nvSpPr>
          <p:spPr>
            <a:xfrm>
              <a:off x="2819391" y="9744807"/>
              <a:ext cx="640034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Jl. </a:t>
              </a:r>
              <a:r>
                <a:rPr lang="en-US" sz="2800" dirty="0" err="1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Gatot</a:t>
              </a:r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 Subroto Jl. </a:t>
              </a:r>
              <a:r>
                <a:rPr lang="en-US" sz="2800" dirty="0" err="1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Kalisabi</a:t>
              </a:r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 No.KM.3,</a:t>
              </a:r>
            </a:p>
            <a:p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RT.001/RW.011, </a:t>
              </a:r>
              <a:r>
                <a:rPr lang="en-US" sz="2800" dirty="0" err="1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Uwung</a:t>
              </a:r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 Jaya, </a:t>
              </a:r>
              <a:r>
                <a:rPr lang="en-US" sz="2800" dirty="0" err="1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Kec</a:t>
              </a:r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. </a:t>
              </a:r>
              <a:r>
                <a:rPr lang="en-US" sz="2800" dirty="0" err="1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Cibodas</a:t>
              </a:r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,</a:t>
              </a:r>
            </a:p>
            <a:p>
              <a:r>
                <a:rPr lang="en-US" sz="2800" dirty="0">
                  <a:latin typeface="Montserrat Light" pitchFamily="2" charset="77"/>
                  <a:ea typeface="Roboto Light" panose="02000000000000000000" pitchFamily="2" charset="0"/>
                  <a:cs typeface="Lato Light" charset="0"/>
                </a:rPr>
                <a:t>Kota Tangerang, Banten 15138`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D95099-557A-534A-BE33-0BCE1EFC56C8}"/>
              </a:ext>
            </a:extLst>
          </p:cNvPr>
          <p:cNvSpPr txBox="1"/>
          <p:nvPr/>
        </p:nvSpPr>
        <p:spPr>
          <a:xfrm>
            <a:off x="16733972" y="9375476"/>
            <a:ext cx="7166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K3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dimulai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dari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diri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sendiri</a:t>
            </a:r>
            <a:endParaRPr lang="en-US" dirty="0">
              <a:solidFill>
                <a:srgbClr val="1E8036"/>
              </a:solidFill>
              <a:latin typeface="Montserrat" pitchFamily="2" charset="77"/>
              <a:ea typeface="Roboto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Ayo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kerja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sehat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dan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selamat</a:t>
            </a:r>
            <a:r>
              <a:rPr lang="en-US" dirty="0" smtClean="0">
                <a:solidFill>
                  <a:srgbClr val="1E8036"/>
                </a:solidFill>
                <a:latin typeface="Montserrat" pitchFamily="2" charset="77"/>
                <a:ea typeface="Roboto" panose="02000000000000000000" pitchFamily="2" charset="0"/>
                <a:cs typeface="Lato" panose="020F0502020204030203" pitchFamily="34" charset="0"/>
              </a:rPr>
              <a:t> 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71970-5B52-E446-AE8D-2ADFAD6E0CDD}"/>
              </a:ext>
            </a:extLst>
          </p:cNvPr>
          <p:cNvSpPr txBox="1"/>
          <p:nvPr/>
        </p:nvSpPr>
        <p:spPr>
          <a:xfrm>
            <a:off x="6897740" y="2137295"/>
            <a:ext cx="1058218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Montserrat" pitchFamily="2" charset="77"/>
                <a:ea typeface="Lato Black" charset="0"/>
                <a:cs typeface="Lato Black" charset="0"/>
              </a:rPr>
              <a:t>TERIMAKASIH</a:t>
            </a:r>
            <a:endParaRPr lang="en-US" sz="5400" dirty="0">
              <a:solidFill>
                <a:schemeClr val="bg1"/>
              </a:solidFill>
              <a:latin typeface="Montserrat" pitchFamily="2" charset="77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" y="3624845"/>
            <a:ext cx="6809143" cy="6502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405" y="3624845"/>
            <a:ext cx="7198345" cy="66621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355" y="3624845"/>
            <a:ext cx="8649114" cy="66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05"/>
          <a:stretch/>
        </p:blipFill>
        <p:spPr>
          <a:xfrm>
            <a:off x="8150280" y="2875228"/>
            <a:ext cx="8253037" cy="8358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224C4-D76F-CE48-B4D8-4FA0F6E7AF23}"/>
              </a:ext>
            </a:extLst>
          </p:cNvPr>
          <p:cNvSpPr txBox="1"/>
          <p:nvPr/>
        </p:nvSpPr>
        <p:spPr>
          <a:xfrm>
            <a:off x="8062307" y="1365765"/>
            <a:ext cx="757181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144F27"/>
                </a:solidFill>
                <a:latin typeface="DM Sans" pitchFamily="2" charset="77"/>
                <a:ea typeface="Lato Black" charset="0"/>
                <a:cs typeface="Lato Black" charset="0"/>
              </a:rPr>
              <a:t>TOPIK PELATIHAN</a:t>
            </a:r>
            <a:endParaRPr lang="en-US" sz="5400" b="1" dirty="0">
              <a:solidFill>
                <a:srgbClr val="144F27"/>
              </a:solidFill>
              <a:latin typeface="DM Sans" pitchFamily="2" charset="77"/>
              <a:ea typeface="Lato Black" charset="0"/>
              <a:cs typeface="Lato Black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D051A-F167-2F42-8E54-F00CE9F55F2D}"/>
              </a:ext>
            </a:extLst>
          </p:cNvPr>
          <p:cNvSpPr/>
          <p:nvPr/>
        </p:nvSpPr>
        <p:spPr>
          <a:xfrm>
            <a:off x="3319367" y="6777557"/>
            <a:ext cx="3385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Definisi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tujuan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92E23B-FBF0-B840-AE76-DA064D24D948}"/>
              </a:ext>
            </a:extLst>
          </p:cNvPr>
          <p:cNvSpPr/>
          <p:nvPr/>
        </p:nvSpPr>
        <p:spPr>
          <a:xfrm>
            <a:off x="3319367" y="5261802"/>
            <a:ext cx="3385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Dasar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Hukum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428A-93C7-4C44-8819-5A2ED896E94B}"/>
              </a:ext>
            </a:extLst>
          </p:cNvPr>
          <p:cNvSpPr/>
          <p:nvPr/>
        </p:nvSpPr>
        <p:spPr>
          <a:xfrm>
            <a:off x="3742376" y="8257430"/>
            <a:ext cx="3385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Ruang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Lingkup</a:t>
            </a:r>
            <a:endParaRPr lang="en-US" sz="3000" dirty="0" smtClean="0">
              <a:latin typeface="DM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CCE4A-4EA2-F04E-8D61-82250D0D2A02}"/>
              </a:ext>
            </a:extLst>
          </p:cNvPr>
          <p:cNvSpPr/>
          <p:nvPr/>
        </p:nvSpPr>
        <p:spPr>
          <a:xfrm>
            <a:off x="17451857" y="4627831"/>
            <a:ext cx="3385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Kecelakaan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kerja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6899734" y="5622149"/>
            <a:ext cx="1800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7157297" y="7054555"/>
            <a:ext cx="1800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5066396" y="5009104"/>
            <a:ext cx="1944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5147037" y="8391120"/>
            <a:ext cx="2124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7342184" y="8516374"/>
            <a:ext cx="1800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40428A-93C7-4C44-8819-5A2ED896E94B}"/>
              </a:ext>
            </a:extLst>
          </p:cNvPr>
          <p:cNvSpPr/>
          <p:nvPr/>
        </p:nvSpPr>
        <p:spPr>
          <a:xfrm>
            <a:off x="2861187" y="9704748"/>
            <a:ext cx="4419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Bahaya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Risiko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K3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7494584" y="9993189"/>
            <a:ext cx="1800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5246396" y="6759153"/>
            <a:ext cx="1944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E8CCE4A-4EA2-F04E-8D61-82250D0D2A02}"/>
              </a:ext>
            </a:extLst>
          </p:cNvPr>
          <p:cNvSpPr/>
          <p:nvPr/>
        </p:nvSpPr>
        <p:spPr>
          <a:xfrm>
            <a:off x="17451857" y="6294078"/>
            <a:ext cx="3385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Penyakit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Akibat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Kerja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8CCE4A-4EA2-F04E-8D61-82250D0D2A02}"/>
              </a:ext>
            </a:extLst>
          </p:cNvPr>
          <p:cNvSpPr/>
          <p:nvPr/>
        </p:nvSpPr>
        <p:spPr>
          <a:xfrm>
            <a:off x="17477917" y="8032439"/>
            <a:ext cx="3385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Arti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warna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sImbol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K3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759068" y="9994278"/>
            <a:ext cx="2124000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E8CCE4A-4EA2-F04E-8D61-82250D0D2A02}"/>
              </a:ext>
            </a:extLst>
          </p:cNvPr>
          <p:cNvSpPr/>
          <p:nvPr/>
        </p:nvSpPr>
        <p:spPr>
          <a:xfrm>
            <a:off x="17089948" y="9635597"/>
            <a:ext cx="33854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Panitia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Pembina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Keselamatan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dan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kesehatan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</a:t>
            </a:r>
            <a:r>
              <a:rPr lang="en-US" sz="3000" dirty="0" err="1" smtClean="0">
                <a:latin typeface="DM Sans" pitchFamily="2" charset="77"/>
                <a:ea typeface="Montserrat" charset="0"/>
                <a:cs typeface="Montserrat" charset="0"/>
              </a:rPr>
              <a:t>Kerja</a:t>
            </a:r>
            <a:r>
              <a:rPr lang="en-US" sz="3000" dirty="0" smtClean="0">
                <a:latin typeface="DM Sans" pitchFamily="2" charset="77"/>
                <a:ea typeface="Montserrat" charset="0"/>
                <a:cs typeface="Montserrat" charset="0"/>
              </a:rPr>
              <a:t> (P2K3)</a:t>
            </a:r>
            <a:endParaRPr lang="en-US" sz="3000" dirty="0">
              <a:latin typeface="DM Sans" pitchFamily="2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8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DASAR HUKUM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91" y="1278479"/>
            <a:ext cx="2425822" cy="23575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13006" y="1227452"/>
            <a:ext cx="1914340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Undang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Undang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No. 1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1970</a:t>
            </a:r>
          </a:p>
          <a:p>
            <a:pPr algn="just"/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diatur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Undang-undang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ialah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segala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darat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tanah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permukaan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air,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air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udara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berada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wilayah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kekuasaan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hukum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Republik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Indonesia.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79" y="5152468"/>
            <a:ext cx="2215200" cy="149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62" y="9012905"/>
            <a:ext cx="2099881" cy="20998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13006" y="4444294"/>
            <a:ext cx="191434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Adidas Workplace Standard</a:t>
            </a:r>
          </a:p>
          <a:p>
            <a:pPr algn="just"/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Mitra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lingkungan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higienis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mempromosikan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prinsip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cedera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Juga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mencakup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perlindungan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kebakaran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zat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beracun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penerangan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pemanas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ventilasi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memadai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mendapat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akses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sanitasi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jumlahnya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bersih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Mitra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dikomunikasikan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Bila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tinggal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juga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berlaku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3006" y="9088520"/>
            <a:ext cx="191434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Lululemon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Vendor 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ode of Ethics (VCOE)</a:t>
            </a:r>
          </a:p>
          <a:p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Vendor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tinggal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sehat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mencegah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cedera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timbul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terkait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operasional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Vendor.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memadai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akses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kamar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air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minum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bersih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tinggal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bersih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mereka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9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DEFINISI DAN TUJUAN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3250736" y="1585157"/>
            <a:ext cx="8111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(K3)</a:t>
            </a:r>
          </a:p>
          <a:p>
            <a:pPr algn="just"/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Segala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menjamin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melindungi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tenaga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" y="2067965"/>
            <a:ext cx="1976493" cy="18967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7" y="5661709"/>
            <a:ext cx="2008218" cy="17973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470" y="5129225"/>
            <a:ext cx="78461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K3 (Hazard)</a:t>
            </a:r>
          </a:p>
          <a:p>
            <a:pPr algn="just"/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situasi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benda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berpotensi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cedera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sakit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1" y="9139949"/>
            <a:ext cx="2654709" cy="19840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33135" y="8700811"/>
            <a:ext cx="8111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K3 (Risk)</a:t>
            </a:r>
          </a:p>
          <a:p>
            <a:pPr algn="just"/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Kombinasi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terjadinya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peristiwa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cidera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parah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sakit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terpaparnya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seseorang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241160" y="884900"/>
            <a:ext cx="0" cy="10146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559" y="7533567"/>
            <a:ext cx="6199012" cy="583062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2935872" y="2467147"/>
            <a:ext cx="102485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K3</a:t>
            </a:r>
          </a:p>
          <a:p>
            <a:pPr algn="just"/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Melindungi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menjamin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tenaga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orang lain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Menjamin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kesejahteraan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produktivitas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Nasional.</a:t>
            </a:r>
          </a:p>
        </p:txBody>
      </p:sp>
    </p:spTree>
    <p:extLst>
      <p:ext uri="{BB962C8B-B14F-4D97-AF65-F5344CB8AC3E}">
        <p14:creationId xmlns:p14="http://schemas.microsoft.com/office/powerpoint/2010/main" val="39429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RUANG LINGKUP K3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5912"/>
            <a:ext cx="3215148" cy="3215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8957" y="839484"/>
            <a:ext cx="10010824" cy="909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tercatat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Izin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Sertifikat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Tanggap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darurat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evakuasi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Peralatan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Pertolongan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Pelindung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Diri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(APD)</a:t>
            </a: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Pelindung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Diri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Kimia</a:t>
            </a: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Lembar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Kimia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Kimia /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Wanita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Hamil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Muda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Perlindungan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Reproduksi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47640" y="794639"/>
            <a:ext cx="11886191" cy="9009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Pemeliharaan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Ventilasi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Mesin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Pemeliharaan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Pelatihan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Pekerja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Ergonomi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Medis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Higiene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sanitasi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Toilet</a:t>
            </a: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Dapur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Kantin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Air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minum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Asrama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Penitipan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Transportasi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Kontraktor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Eksternal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8188" indent="-738188" algn="just">
              <a:lnSpc>
                <a:spcPct val="150000"/>
              </a:lnSpc>
              <a:buFont typeface="+mj-lt"/>
              <a:buAutoNum type="arabicPeriod" startAt="13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Area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Berisiko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Tinggi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1621728" y="884900"/>
            <a:ext cx="0" cy="10146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30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BAHAYA DAN RISIKO K3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488234" y="931208"/>
            <a:ext cx="18419198" cy="1131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Langkah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langkah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endParaRPr lang="en-US" sz="27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penentuan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pengendalian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keselamatan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(K3)</a:t>
            </a:r>
          </a:p>
          <a:p>
            <a:pPr algn="just"/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Lakukan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identifikasi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di area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Nama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Apakah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proses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dilaksanakan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rutin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rutin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area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mana proses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material yang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terlibat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proses, area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material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diatas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Bila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benar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 startAt="2"/>
            </a:pP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K3 yang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 startAt="2"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parah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Akumulasikan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parah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peringkat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parah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Penentuan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pengendalian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Tentukan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pengendalian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Eliminasi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Subtitusi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Rekayasa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Pelindung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Diri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Implementasikan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pengendalian</a:t>
            </a:r>
            <a:endParaRPr lang="en-US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417" lvl="1" indent="-457200" algn="just">
              <a:buFont typeface="+mj-lt"/>
              <a:buAutoNum type="arabicPeriod"/>
            </a:pP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Hitung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sisa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risiko</a:t>
            </a:r>
            <a:r>
              <a:rPr lang="en-US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muncul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663" y="6586602"/>
            <a:ext cx="4865593" cy="486559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330263" y="765619"/>
            <a:ext cx="4865593" cy="5389955"/>
            <a:chOff x="18113865" y="1892139"/>
            <a:chExt cx="4865593" cy="5389955"/>
          </a:xfrm>
        </p:grpSpPr>
        <p:sp>
          <p:nvSpPr>
            <p:cNvPr id="4" name="Rectangle 3"/>
            <p:cNvSpPr/>
            <p:nvPr/>
          </p:nvSpPr>
          <p:spPr>
            <a:xfrm>
              <a:off x="18310465" y="2184631"/>
              <a:ext cx="4472393" cy="4804970"/>
            </a:xfrm>
            <a:prstGeom prst="rect">
              <a:avLst/>
            </a:prstGeom>
            <a:solidFill>
              <a:srgbClr val="FFFF00"/>
            </a:solidFill>
            <a:ln w="76200"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INGAT !!!</a:t>
              </a:r>
            </a:p>
            <a:p>
              <a:pPr algn="ctr">
                <a:lnSpc>
                  <a:spcPct val="150000"/>
                </a:lnSpc>
              </a:pP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Bahaya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Risiko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di-</a:t>
              </a:r>
              <a:endParaRPr lang="en-US" sz="2300" b="1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Identifikasi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dinilai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2300" b="1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b="1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dikendalikan</a:t>
              </a:r>
              <a:endParaRPr lang="en-US" sz="2300" b="1" dirty="0" smtClean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Untuk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menciptakan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lingkungan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kerja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yang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nyaman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sehat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serta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mencegah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terjadinya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kecelakaan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kerja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dan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penyakit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akibat</a:t>
              </a:r>
              <a:r>
                <a:rPr lang="en-US" sz="2300" dirty="0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300" dirty="0" err="1" smtClean="0">
                  <a:solidFill>
                    <a:srgbClr val="3737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kerja</a:t>
              </a:r>
              <a:endParaRPr lang="en-US" sz="2300" dirty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3865" y="1892139"/>
              <a:ext cx="4865593" cy="5389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0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KECELAKAAN KERJA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488234" y="931208"/>
            <a:ext cx="172688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Kejadian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terduga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unsur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kesengajaan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mengakibatkan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kerugian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material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penderitaan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bagi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mengalaminya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76414" y="3545018"/>
            <a:ext cx="60305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Kerugian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Kerusakan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Kekacauan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Organisasi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Keluhan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Kesedihan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Kelaianan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Cacat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858" y="1045064"/>
            <a:ext cx="6931792" cy="1005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8234" y="3538274"/>
            <a:ext cx="8449289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Terjatuh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tertimpa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benda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jatuh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Tertumbuk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terkena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benda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terjepit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benda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Gerakan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kemampuan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Pengaruh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Terkena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sengatan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arus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Tersambar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petir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Kontak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bahan-bahan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berbahaya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sebagainya</a:t>
            </a:r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: Dari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mesin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angkut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angkat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zat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berbahaya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radiasi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Lingkungan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Sifat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Luka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Kelainan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Patah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tulang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memar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gegar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otak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luka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bakar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keracunan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mendadak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cuaca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dsb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80000"/>
              </a:lnSpc>
              <a:buFont typeface="+mj-lt"/>
              <a:buAutoNum type="arabicPeriod"/>
              <a:defRPr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8234" y="9653778"/>
            <a:ext cx="10897522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Kecelakaan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Menerapkan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peraturan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perundangan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penuh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disiplin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Menerapkan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standarisasi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resmi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pengawasan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Memasang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tanda-tanda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peringatan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penyuluhan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karyawan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54546" y="10253809"/>
            <a:ext cx="4472393" cy="1508105"/>
          </a:xfrm>
          <a:prstGeom prst="rect">
            <a:avLst/>
          </a:prstGeom>
          <a:solidFill>
            <a:srgbClr val="FFFF00"/>
          </a:solidFill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LAPORKAN SEGERA KECELAKAAN KERJA YANG ANDA ALAMI ATAU YANG ANDA LIAT </a:t>
            </a:r>
            <a:endParaRPr lang="en-US" sz="2300" dirty="0">
              <a:solidFill>
                <a:srgbClr val="3737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32998" y="8613369"/>
            <a:ext cx="2306367" cy="47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335" y="6715117"/>
            <a:ext cx="12238191" cy="656250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0724" y="5230066"/>
            <a:ext cx="2106926" cy="43748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8169" y="-131199"/>
            <a:ext cx="24372000" cy="612000"/>
          </a:xfrm>
          <a:prstGeom prst="rect">
            <a:avLst/>
          </a:prstGeom>
          <a:solidFill>
            <a:srgbClr val="1E8036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PENYAKIT AKIBAT KERJA (PAK)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1137163" y="2131536"/>
            <a:ext cx="87442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angguan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jasmani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maupun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rohani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ditimbulkan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ataupun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diperparah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ataupun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lain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berhubungan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pekerjaan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31973" y="2386594"/>
            <a:ext cx="1034373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Biologi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Bakteri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Virus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Jamur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Binatang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Tanaman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 ; Kimia (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Beracun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Berbahaya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Radioaktif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), 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Tekanan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Suhu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Kebisingan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Cahaya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), 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Biomekanik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Postur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Gerakan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Berulang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Pengangkutan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Manual), 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Psikologi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(Stress,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dsb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45120" y="6215569"/>
            <a:ext cx="8449289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Upaya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Penyakit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lang="en-US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endParaRPr lang="en-US" sz="2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Berkala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Pelayanan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Penyedian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Sarana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Prasarana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aman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sehat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ergonomis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1885" y="6578258"/>
            <a:ext cx="3325612" cy="1619482"/>
          </a:xfrm>
          <a:prstGeom prst="rect">
            <a:avLst/>
          </a:prstGeom>
          <a:solidFill>
            <a:srgbClr val="FFFF00"/>
          </a:solidFill>
          <a:ln w="762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AYO</a:t>
            </a:r>
          </a:p>
          <a:p>
            <a:pPr algn="ctr">
              <a:lnSpc>
                <a:spcPct val="150000"/>
              </a:lnSpc>
            </a:pPr>
            <a:r>
              <a:rPr lang="en-US" sz="2300" b="1" dirty="0" smtClean="0">
                <a:solidFill>
                  <a:srgbClr val="3737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 AMAN, NYAMAN DAN SEHAT</a:t>
            </a:r>
            <a:endParaRPr lang="en-US" sz="2300" dirty="0">
              <a:solidFill>
                <a:srgbClr val="3737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T - Investor Pro Light">
      <a:dk1>
        <a:srgbClr val="737572"/>
      </a:dk1>
      <a:lt1>
        <a:srgbClr val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1051</Words>
  <Application>Microsoft Office PowerPoint</Application>
  <PresentationFormat>Custom</PresentationFormat>
  <Paragraphs>164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DM Sans</vt:lpstr>
      <vt:lpstr>Gill Sans</vt:lpstr>
      <vt:lpstr>Lato</vt:lpstr>
      <vt:lpstr>Lato Black</vt:lpstr>
      <vt:lpstr>Lato Light</vt:lpstr>
      <vt:lpstr>Montserrat</vt:lpstr>
      <vt:lpstr>Montserrat Light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ESTHER CHARLOTTE ADAM</dc:creator>
  <cp:lastModifiedBy>adi.pratama</cp:lastModifiedBy>
  <cp:revision>234</cp:revision>
  <cp:lastPrinted>2022-04-08T08:01:36Z</cp:lastPrinted>
  <dcterms:created xsi:type="dcterms:W3CDTF">2020-11-03T07:02:47Z</dcterms:created>
  <dcterms:modified xsi:type="dcterms:W3CDTF">2022-05-18T06:13:40Z</dcterms:modified>
</cp:coreProperties>
</file>